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710" r:id="rId2"/>
  </p:sldMasterIdLst>
  <p:sldIdLst>
    <p:sldId id="256" r:id="rId3"/>
    <p:sldId id="257" r:id="rId4"/>
    <p:sldId id="258" r:id="rId5"/>
    <p:sldId id="261" r:id="rId6"/>
    <p:sldId id="262" r:id="rId7"/>
    <p:sldId id="272" r:id="rId8"/>
    <p:sldId id="271" r:id="rId9"/>
    <p:sldId id="267" r:id="rId10"/>
    <p:sldId id="268" r:id="rId11"/>
    <p:sldId id="269" r:id="rId12"/>
    <p:sldId id="265" r:id="rId13"/>
    <p:sldId id="270"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58922718"/>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05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8054928"/>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799835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92034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585783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54896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10/10/2019</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3752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1528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856043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8179615"/>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10/10/2019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10/10/2019</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6950603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29074" y="106892"/>
            <a:ext cx="7197726" cy="2421464"/>
          </a:xfrm>
        </p:spPr>
        <p:txBody>
          <a:bodyPr/>
          <a:lstStyle/>
          <a:p>
            <a:r>
              <a:rPr lang="en-US" dirty="0"/>
              <a:t>TECHNORAX V5.0</a:t>
            </a:r>
            <a:br>
              <a:rPr lang="en-US" dirty="0"/>
            </a:br>
            <a:r>
              <a:rPr lang="en-US" dirty="0"/>
              <a:t>T-HACK 2.0</a:t>
            </a:r>
          </a:p>
        </p:txBody>
      </p:sp>
      <p:sp>
        <p:nvSpPr>
          <p:cNvPr id="3" name="Subtitle 2"/>
          <p:cNvSpPr>
            <a:spLocks noGrp="1"/>
          </p:cNvSpPr>
          <p:nvPr>
            <p:ph type="subTitle" idx="1"/>
          </p:nvPr>
        </p:nvSpPr>
        <p:spPr>
          <a:xfrm>
            <a:off x="158621" y="2797438"/>
            <a:ext cx="11068180" cy="1405467"/>
          </a:xfrm>
        </p:spPr>
        <p:txBody>
          <a:bodyPr>
            <a:normAutofit/>
          </a:bodyPr>
          <a:lstStyle/>
          <a:p>
            <a:r>
              <a:rPr lang="en-US" sz="2400" dirty="0"/>
              <a:t>Team: </a:t>
            </a:r>
            <a:r>
              <a:rPr lang="en-US" sz="2400" dirty="0" err="1"/>
              <a:t>Bit_rebels</a:t>
            </a:r>
            <a:endParaRPr lang="en-US" sz="2400" dirty="0"/>
          </a:p>
          <a:p>
            <a:r>
              <a:rPr lang="en-US" sz="2400" dirty="0"/>
              <a:t>MEMBERS: Gaurav </a:t>
            </a:r>
            <a:r>
              <a:rPr lang="en-US" sz="2400" dirty="0" err="1"/>
              <a:t>gupta</a:t>
            </a:r>
            <a:r>
              <a:rPr lang="en-US" sz="2400" dirty="0"/>
              <a:t> | </a:t>
            </a:r>
            <a:r>
              <a:rPr lang="en-US" sz="2400" dirty="0" err="1"/>
              <a:t>rishabh</a:t>
            </a:r>
            <a:r>
              <a:rPr lang="en-US" sz="2400" dirty="0"/>
              <a:t> </a:t>
            </a:r>
            <a:r>
              <a:rPr lang="en-US" sz="2400" dirty="0" err="1"/>
              <a:t>sharma</a:t>
            </a:r>
            <a:r>
              <a:rPr lang="en-US" sz="2400" dirty="0"/>
              <a:t> | Vineet </a:t>
            </a:r>
            <a:r>
              <a:rPr lang="en-US" sz="2400" dirty="0" err="1"/>
              <a:t>jha</a:t>
            </a:r>
            <a:r>
              <a:rPr lang="en-US" sz="2400" dirty="0"/>
              <a:t> | SHLOK BANSAL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0900" y="4581524"/>
            <a:ext cx="2143125" cy="2143125"/>
          </a:xfrm>
          <a:prstGeom prst="rect">
            <a:avLst/>
          </a:prstGeom>
        </p:spPr>
      </p:pic>
    </p:spTree>
    <p:extLst>
      <p:ext uri="{BB962C8B-B14F-4D97-AF65-F5344CB8AC3E}">
        <p14:creationId xmlns:p14="http://schemas.microsoft.com/office/powerpoint/2010/main" val="2015658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4607B-8AB4-44A0-9736-824D055499A6}"/>
              </a:ext>
            </a:extLst>
          </p:cNvPr>
          <p:cNvSpPr>
            <a:spLocks noGrp="1"/>
          </p:cNvSpPr>
          <p:nvPr>
            <p:ph type="title"/>
          </p:nvPr>
        </p:nvSpPr>
        <p:spPr/>
        <p:txBody>
          <a:bodyPr/>
          <a:lstStyle/>
          <a:p>
            <a:r>
              <a:rPr lang="en-US" dirty="0"/>
              <a:t>Business model</a:t>
            </a:r>
          </a:p>
        </p:txBody>
      </p:sp>
      <p:sp>
        <p:nvSpPr>
          <p:cNvPr id="3" name="Content Placeholder 2">
            <a:extLst>
              <a:ext uri="{FF2B5EF4-FFF2-40B4-BE49-F238E27FC236}">
                <a16:creationId xmlns:a16="http://schemas.microsoft.com/office/drawing/2014/main" id="{A0ED3068-D3C7-4ECA-86F7-148285BC855A}"/>
              </a:ext>
            </a:extLst>
          </p:cNvPr>
          <p:cNvSpPr>
            <a:spLocks noGrp="1"/>
          </p:cNvSpPr>
          <p:nvPr>
            <p:ph idx="1"/>
          </p:nvPr>
        </p:nvSpPr>
        <p:spPr/>
        <p:txBody>
          <a:bodyPr/>
          <a:lstStyle/>
          <a:p>
            <a:r>
              <a:rPr lang="en-US" dirty="0"/>
              <a:t>For optimizing the performance of businesses and to remove possible drivers that are more probable to sleep the number of mishappening can be kept under a check. We use specialized infographics to present data in a more human readable and presentable form. The client will be provided with a website to access the records of his drivers fleet and having the access of all of the drivers at one touch away will prove profitable for his corporate. Also the legal burden will be lessened because of less number of accidents as well as less accidents will also lead to less damage to trucks so securing profits on financial side too. Overall the software will help clients to pick the best performing drivers for his fleet without much trouble.</a:t>
            </a:r>
          </a:p>
          <a:p>
            <a:endParaRPr lang="en-US" dirty="0"/>
          </a:p>
        </p:txBody>
      </p:sp>
    </p:spTree>
    <p:extLst>
      <p:ext uri="{BB962C8B-B14F-4D97-AF65-F5344CB8AC3E}">
        <p14:creationId xmlns:p14="http://schemas.microsoft.com/office/powerpoint/2010/main" val="1650434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50373" y="1026399"/>
            <a:ext cx="11029615" cy="3678303"/>
          </a:xfrm>
        </p:spPr>
        <p:txBody>
          <a:bodyPr>
            <a:normAutofit/>
          </a:bodyPr>
          <a:lstStyle/>
          <a:p>
            <a:pPr marL="0" indent="0">
              <a:buNone/>
            </a:pPr>
            <a:r>
              <a:rPr lang="en-US" sz="8000" dirty="0"/>
              <a:t> DEMONSTRATION</a:t>
            </a:r>
          </a:p>
        </p:txBody>
      </p:sp>
      <p:pic>
        <p:nvPicPr>
          <p:cNvPr id="4" name="Picture 3">
            <a:extLst>
              <a:ext uri="{FF2B5EF4-FFF2-40B4-BE49-F238E27FC236}">
                <a16:creationId xmlns:a16="http://schemas.microsoft.com/office/drawing/2014/main" id="{D687F035-D313-44A3-915E-EDDBD687472B}"/>
              </a:ext>
            </a:extLst>
          </p:cNvPr>
          <p:cNvPicPr>
            <a:picLocks noChangeAspect="1"/>
          </p:cNvPicPr>
          <p:nvPr/>
        </p:nvPicPr>
        <p:blipFill>
          <a:blip r:embed="rId2"/>
          <a:stretch>
            <a:fillRect/>
          </a:stretch>
        </p:blipFill>
        <p:spPr>
          <a:xfrm>
            <a:off x="6063235" y="3892407"/>
            <a:ext cx="5547573" cy="2499276"/>
          </a:xfrm>
          <a:prstGeom prst="rect">
            <a:avLst/>
          </a:prstGeom>
        </p:spPr>
      </p:pic>
    </p:spTree>
    <p:extLst>
      <p:ext uri="{BB962C8B-B14F-4D97-AF65-F5344CB8AC3E}">
        <p14:creationId xmlns:p14="http://schemas.microsoft.com/office/powerpoint/2010/main" val="81826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0390A-6EA2-4626-AED3-625B0A51332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0179B4B-CAC1-412C-A4E3-C7E04100F1DA}"/>
              </a:ext>
            </a:extLst>
          </p:cNvPr>
          <p:cNvSpPr>
            <a:spLocks noGrp="1"/>
          </p:cNvSpPr>
          <p:nvPr>
            <p:ph idx="1"/>
          </p:nvPr>
        </p:nvSpPr>
        <p:spPr/>
        <p:txBody>
          <a:bodyPr/>
          <a:lstStyle/>
          <a:p>
            <a:r>
              <a:rPr lang="en-US" dirty="0"/>
              <a:t>The driver abnormality monitoring system developed is capable of detecting drowsiness, drunken and reckless behavior of driver in a short time. The proposed system can prevent the accidents due to the sleepiness while driving. The system works well even in case of drivers wearing spectacles and even under low light conditions if the camera delivers better output. Information about the head and eyes position is obtained through various self-developed image processing algorithms. During the monitoring, the system is able to decide if the eyes are opened or closed. When the eyes have been closed for too long, or he yawns a warning signal is issued. processing judges the driver’s alertness level on the basis of continuous eye closures and the amount of yawning.</a:t>
            </a:r>
          </a:p>
        </p:txBody>
      </p:sp>
    </p:spTree>
    <p:extLst>
      <p:ext uri="{BB962C8B-B14F-4D97-AF65-F5344CB8AC3E}">
        <p14:creationId xmlns:p14="http://schemas.microsoft.com/office/powerpoint/2010/main" val="3506888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sz="8000" dirty="0"/>
              <a:t>    THANK YOU!</a:t>
            </a:r>
          </a:p>
        </p:txBody>
      </p:sp>
    </p:spTree>
    <p:extLst>
      <p:ext uri="{BB962C8B-B14F-4D97-AF65-F5344CB8AC3E}">
        <p14:creationId xmlns:p14="http://schemas.microsoft.com/office/powerpoint/2010/main" val="3416005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Drowsiness &amp; Sleepy Driving:  The </a:t>
            </a:r>
            <a:r>
              <a:rPr lang="en-US" dirty="0">
                <a:solidFill>
                  <a:schemeClr val="accent5"/>
                </a:solidFill>
              </a:rPr>
              <a:t>Silent Killer </a:t>
            </a:r>
            <a:r>
              <a:rPr lang="en-US" dirty="0"/>
              <a:t>on Indian roads </a:t>
            </a:r>
          </a:p>
        </p:txBody>
      </p:sp>
      <p:sp>
        <p:nvSpPr>
          <p:cNvPr id="3" name="Content Placeholder 2"/>
          <p:cNvSpPr>
            <a:spLocks noGrp="1"/>
          </p:cNvSpPr>
          <p:nvPr>
            <p:ph idx="1"/>
          </p:nvPr>
        </p:nvSpPr>
        <p:spPr/>
        <p:txBody>
          <a:bodyPr>
            <a:noAutofit/>
          </a:bodyPr>
          <a:lstStyle/>
          <a:p>
            <a:pPr marL="0" indent="0">
              <a:buNone/>
            </a:pPr>
            <a:r>
              <a:rPr lang="en-US" sz="1400" dirty="0">
                <a:solidFill>
                  <a:schemeClr val="tx1"/>
                </a:solidFill>
                <a:latin typeface="Bahnschrift Light SemiCondensed" panose="020B0502040204020203" pitchFamily="34" charset="0"/>
              </a:rPr>
              <a:t>Driving when you are sleepy &amp; exhausted? Well, you're as much of a safety hazard as a</a:t>
            </a:r>
          </a:p>
          <a:p>
            <a:pPr marL="0" indent="0">
              <a:buNone/>
            </a:pPr>
            <a:r>
              <a:rPr lang="en-US" sz="1400" dirty="0">
                <a:solidFill>
                  <a:schemeClr val="tx1"/>
                </a:solidFill>
                <a:latin typeface="Bahnschrift Light SemiCondensed" panose="020B0502040204020203" pitchFamily="34" charset="0"/>
              </a:rPr>
              <a:t>drunk driver. We assume everyone agrees with the fact that, "you're more likely to die from</a:t>
            </a:r>
          </a:p>
          <a:p>
            <a:pPr marL="0" indent="0">
              <a:buNone/>
            </a:pPr>
            <a:r>
              <a:rPr lang="en-US" sz="1400" dirty="0">
                <a:solidFill>
                  <a:schemeClr val="tx1"/>
                </a:solidFill>
                <a:latin typeface="Bahnschrift Light SemiCondensed" panose="020B0502040204020203" pitchFamily="34" charset="0"/>
              </a:rPr>
              <a:t>drowsy driving than from texting while driving, distracted driving or drunk driving</a:t>
            </a:r>
          </a:p>
          <a:p>
            <a:pPr marL="0" indent="0">
              <a:buNone/>
            </a:pPr>
            <a:r>
              <a:rPr lang="en-US" sz="1400" dirty="0">
                <a:solidFill>
                  <a:schemeClr val="tx1"/>
                </a:solidFill>
                <a:latin typeface="Bahnschrift Light SemiCondensed" panose="020B0502040204020203" pitchFamily="34" charset="0"/>
              </a:rPr>
              <a:t>combined".</a:t>
            </a:r>
          </a:p>
          <a:p>
            <a:pPr marL="0" indent="0">
              <a:buNone/>
            </a:pPr>
            <a:r>
              <a:rPr lang="en-US" sz="1400" dirty="0">
                <a:solidFill>
                  <a:schemeClr val="tx1"/>
                </a:solidFill>
                <a:latin typeface="Bahnschrift Light SemiCondensed" panose="020B0502040204020203" pitchFamily="34" charset="0"/>
              </a:rPr>
              <a:t>The effects of drowsiness are similar to alcohol - it will make your driving inputs (steering,</a:t>
            </a:r>
          </a:p>
          <a:p>
            <a:pPr marL="0" indent="0">
              <a:buNone/>
            </a:pPr>
            <a:r>
              <a:rPr lang="en-US" sz="1400" dirty="0">
                <a:solidFill>
                  <a:schemeClr val="tx1"/>
                </a:solidFill>
                <a:latin typeface="Bahnschrift Light SemiCondensed" panose="020B0502040204020203" pitchFamily="34" charset="0"/>
              </a:rPr>
              <a:t>acceleration, braking) poorer, destroy your reaction times &amp; blur your thought processes.</a:t>
            </a:r>
          </a:p>
          <a:p>
            <a:pPr marL="0" indent="0">
              <a:buNone/>
            </a:pPr>
            <a:r>
              <a:rPr lang="en-US" sz="1400" dirty="0">
                <a:solidFill>
                  <a:schemeClr val="tx1"/>
                </a:solidFill>
                <a:latin typeface="Bahnschrift Light SemiCondensed" panose="020B0502040204020203" pitchFamily="34" charset="0"/>
              </a:rPr>
              <a:t>According to data 20% of all fatal accidents in the India are due to drowsiness! We can only</a:t>
            </a:r>
          </a:p>
          <a:p>
            <a:pPr marL="0" indent="0">
              <a:buNone/>
            </a:pPr>
            <a:r>
              <a:rPr lang="en-US" sz="1400" dirty="0">
                <a:solidFill>
                  <a:schemeClr val="tx1"/>
                </a:solidFill>
                <a:latin typeface="Bahnschrift Light SemiCondensed" panose="020B0502040204020203" pitchFamily="34" charset="0"/>
              </a:rPr>
              <a:t>imagine what the stats are like for India which has a higher road accident rate. Problem is,</a:t>
            </a:r>
          </a:p>
          <a:p>
            <a:pPr marL="0" indent="0">
              <a:buNone/>
            </a:pPr>
            <a:r>
              <a:rPr lang="en-US" sz="1400" dirty="0">
                <a:solidFill>
                  <a:schemeClr val="tx1"/>
                </a:solidFill>
                <a:latin typeface="Bahnschrift Light SemiCondensed" panose="020B0502040204020203" pitchFamily="34" charset="0"/>
              </a:rPr>
              <a:t>no one researches this out here. Headlines only scream '​speeding car hits biker'. The Times</a:t>
            </a:r>
          </a:p>
          <a:p>
            <a:pPr marL="0" indent="0">
              <a:buNone/>
            </a:pPr>
            <a:r>
              <a:rPr lang="en-US" sz="1400" dirty="0">
                <a:solidFill>
                  <a:schemeClr val="tx1"/>
                </a:solidFill>
                <a:latin typeface="Bahnschrift Light SemiCondensed" panose="020B0502040204020203" pitchFamily="34" charset="0"/>
              </a:rPr>
              <a:t>of India has merely 800 results for 'sleepy driver', but a whopping 2.23 lakh for 'speeding</a:t>
            </a:r>
          </a:p>
          <a:p>
            <a:pPr marL="0" indent="0">
              <a:buNone/>
            </a:pPr>
            <a:r>
              <a:rPr lang="en-US" sz="1400" dirty="0">
                <a:solidFill>
                  <a:schemeClr val="tx1"/>
                </a:solidFill>
                <a:latin typeface="Bahnschrift Light SemiCondensed" panose="020B0502040204020203" pitchFamily="34" charset="0"/>
              </a:rPr>
              <a:t>car'.</a:t>
            </a:r>
          </a:p>
        </p:txBody>
      </p:sp>
      <p:pic>
        <p:nvPicPr>
          <p:cNvPr id="5" name="Picture 4">
            <a:extLst>
              <a:ext uri="{FF2B5EF4-FFF2-40B4-BE49-F238E27FC236}">
                <a16:creationId xmlns:a16="http://schemas.microsoft.com/office/drawing/2014/main" id="{94688B2D-3A75-40DD-A563-E01FF98E2BC9}"/>
              </a:ext>
            </a:extLst>
          </p:cNvPr>
          <p:cNvPicPr>
            <a:picLocks noChangeAspect="1"/>
          </p:cNvPicPr>
          <p:nvPr/>
        </p:nvPicPr>
        <p:blipFill>
          <a:blip r:embed="rId2"/>
          <a:stretch>
            <a:fillRect/>
          </a:stretch>
        </p:blipFill>
        <p:spPr>
          <a:xfrm>
            <a:off x="7170909" y="2384683"/>
            <a:ext cx="4707414" cy="3129930"/>
          </a:xfrm>
          <a:prstGeom prst="rect">
            <a:avLst/>
          </a:prstGeom>
        </p:spPr>
      </p:pic>
    </p:spTree>
    <p:extLst>
      <p:ext uri="{BB962C8B-B14F-4D97-AF65-F5344CB8AC3E}">
        <p14:creationId xmlns:p14="http://schemas.microsoft.com/office/powerpoint/2010/main" val="3983705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Some recent data suggesting the need of technologies to mitigate such events.</a:t>
            </a:r>
          </a:p>
        </p:txBody>
      </p:sp>
      <p:pic>
        <p:nvPicPr>
          <p:cNvPr id="4" name="Content Placeholder 3"/>
          <p:cNvPicPr>
            <a:picLocks noGrp="1" noChangeAspect="1"/>
          </p:cNvPicPr>
          <p:nvPr>
            <p:ph idx="1"/>
          </p:nvPr>
        </p:nvPicPr>
        <p:blipFill>
          <a:blip r:embed="rId2"/>
          <a:stretch>
            <a:fillRect/>
          </a:stretch>
        </p:blipFill>
        <p:spPr>
          <a:xfrm>
            <a:off x="616291" y="2038350"/>
            <a:ext cx="10994517" cy="4197356"/>
          </a:xfrm>
          <a:prstGeom prst="rect">
            <a:avLst/>
          </a:prstGeom>
        </p:spPr>
      </p:pic>
    </p:spTree>
    <p:extLst>
      <p:ext uri="{BB962C8B-B14F-4D97-AF65-F5344CB8AC3E}">
        <p14:creationId xmlns:p14="http://schemas.microsoft.com/office/powerpoint/2010/main" val="3275417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CAUSES OF ROAD ACCIDENTS</a:t>
            </a:r>
          </a:p>
        </p:txBody>
      </p:sp>
      <p:pic>
        <p:nvPicPr>
          <p:cNvPr id="4" name="Content Placeholder 3"/>
          <p:cNvPicPr>
            <a:picLocks noGrp="1" noChangeAspect="1"/>
          </p:cNvPicPr>
          <p:nvPr>
            <p:ph idx="1"/>
          </p:nvPr>
        </p:nvPicPr>
        <p:blipFill>
          <a:blip r:embed="rId2"/>
          <a:stretch>
            <a:fillRect/>
          </a:stretch>
        </p:blipFill>
        <p:spPr>
          <a:xfrm>
            <a:off x="153675" y="2711550"/>
            <a:ext cx="6476740" cy="3329072"/>
          </a:xfrm>
          <a:prstGeom prst="rect">
            <a:avLst/>
          </a:prstGeom>
        </p:spPr>
      </p:pic>
      <p:pic>
        <p:nvPicPr>
          <p:cNvPr id="5" name="Picture 4">
            <a:extLst>
              <a:ext uri="{FF2B5EF4-FFF2-40B4-BE49-F238E27FC236}">
                <a16:creationId xmlns:a16="http://schemas.microsoft.com/office/drawing/2014/main" id="{3569B6B7-C348-40C4-9AEE-F12A9800490A}"/>
              </a:ext>
            </a:extLst>
          </p:cNvPr>
          <p:cNvPicPr>
            <a:picLocks noChangeAspect="1"/>
          </p:cNvPicPr>
          <p:nvPr/>
        </p:nvPicPr>
        <p:blipFill>
          <a:blip r:embed="rId3"/>
          <a:stretch>
            <a:fillRect/>
          </a:stretch>
        </p:blipFill>
        <p:spPr>
          <a:xfrm>
            <a:off x="6630415" y="2711550"/>
            <a:ext cx="4628929" cy="3089307"/>
          </a:xfrm>
          <a:prstGeom prst="rect">
            <a:avLst/>
          </a:prstGeom>
        </p:spPr>
      </p:pic>
    </p:spTree>
    <p:extLst>
      <p:ext uri="{BB962C8B-B14F-4D97-AF65-F5344CB8AC3E}">
        <p14:creationId xmlns:p14="http://schemas.microsoft.com/office/powerpoint/2010/main" val="2580060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7647056" y="2190978"/>
            <a:ext cx="3812832" cy="3175027"/>
          </a:xfrm>
          <a:prstGeom prst="rect">
            <a:avLst/>
          </a:prstGeom>
        </p:spPr>
      </p:pic>
      <p:sp>
        <p:nvSpPr>
          <p:cNvPr id="2" name="Title 1"/>
          <p:cNvSpPr>
            <a:spLocks noGrp="1"/>
          </p:cNvSpPr>
          <p:nvPr>
            <p:ph type="title"/>
          </p:nvPr>
        </p:nvSpPr>
        <p:spPr/>
        <p:txBody>
          <a:bodyPr/>
          <a:lstStyle/>
          <a:p>
            <a:pPr marL="0" indent="0"/>
            <a:r>
              <a:rPr lang="en-US" dirty="0"/>
              <a:t>REASONS OF DROWSY-DRIVING​ :</a:t>
            </a:r>
            <a:br>
              <a:rPr lang="en-US" dirty="0"/>
            </a:br>
            <a:endParaRPr lang="en-US" dirty="0"/>
          </a:p>
        </p:txBody>
      </p:sp>
      <p:sp>
        <p:nvSpPr>
          <p:cNvPr id="3" name="Content Placeholder 2"/>
          <p:cNvSpPr>
            <a:spLocks noGrp="1"/>
          </p:cNvSpPr>
          <p:nvPr>
            <p:ph idx="1"/>
          </p:nvPr>
        </p:nvSpPr>
        <p:spPr>
          <a:xfrm>
            <a:off x="246611" y="1753160"/>
            <a:ext cx="8596668" cy="3880773"/>
          </a:xfrm>
        </p:spPr>
        <p:txBody>
          <a:bodyPr/>
          <a:lstStyle/>
          <a:p>
            <a:endParaRPr lang="en-US" dirty="0"/>
          </a:p>
          <a:p>
            <a:r>
              <a:rPr lang="en-US" dirty="0"/>
              <a:t>Difficulty focusing, frequent blinking or heavy eyelids</a:t>
            </a:r>
          </a:p>
          <a:p>
            <a:r>
              <a:rPr lang="en-US" dirty="0"/>
              <a:t>Daydreaming; wandering / disconnected thoughts</a:t>
            </a:r>
          </a:p>
          <a:p>
            <a:r>
              <a:rPr lang="en-US" dirty="0"/>
              <a:t>Trouble remembering the last few km driven; missing exits or traffic signs</a:t>
            </a:r>
          </a:p>
          <a:p>
            <a:r>
              <a:rPr lang="en-US" dirty="0"/>
              <a:t>Yawning repeatedly or rubbing your eyes</a:t>
            </a:r>
          </a:p>
          <a:p>
            <a:r>
              <a:rPr lang="en-US" dirty="0"/>
              <a:t>Trouble keeping your head up</a:t>
            </a:r>
          </a:p>
          <a:p>
            <a:r>
              <a:rPr lang="en-US" dirty="0"/>
              <a:t>Drifting from your lane, tailgating or hitting a shoulder rumble strip</a:t>
            </a:r>
          </a:p>
          <a:p>
            <a:r>
              <a:rPr lang="en-US" dirty="0"/>
              <a:t>Feeling restless and irritable</a:t>
            </a:r>
          </a:p>
        </p:txBody>
      </p:sp>
    </p:spTree>
    <p:extLst>
      <p:ext uri="{BB962C8B-B14F-4D97-AF65-F5344CB8AC3E}">
        <p14:creationId xmlns:p14="http://schemas.microsoft.com/office/powerpoint/2010/main" val="2857413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OUR SOLUTION:</a:t>
            </a:r>
            <a:br>
              <a:rPr lang="en-US" dirty="0"/>
            </a:br>
            <a:r>
              <a:rPr lang="en-US" sz="3100" dirty="0"/>
              <a:t>MITIGATION OF DROWSY DRIVING USING OPEN-CV:</a:t>
            </a:r>
          </a:p>
        </p:txBody>
      </p:sp>
      <p:pic>
        <p:nvPicPr>
          <p:cNvPr id="4" name="Content Placeholder 3">
            <a:extLst>
              <a:ext uri="{FF2B5EF4-FFF2-40B4-BE49-F238E27FC236}">
                <a16:creationId xmlns:a16="http://schemas.microsoft.com/office/drawing/2014/main" id="{DA58A0DA-D9DD-4346-B107-ECDB6A1B40D4}"/>
              </a:ext>
            </a:extLst>
          </p:cNvPr>
          <p:cNvPicPr>
            <a:picLocks noGrp="1" noChangeAspect="1"/>
          </p:cNvPicPr>
          <p:nvPr>
            <p:ph idx="1"/>
          </p:nvPr>
        </p:nvPicPr>
        <p:blipFill>
          <a:blip r:embed="rId2"/>
          <a:stretch>
            <a:fillRect/>
          </a:stretch>
        </p:blipFill>
        <p:spPr>
          <a:xfrm>
            <a:off x="581192" y="2522698"/>
            <a:ext cx="5311805" cy="2987891"/>
          </a:xfrm>
          <a:prstGeom prst="rect">
            <a:avLst/>
          </a:prstGeom>
        </p:spPr>
      </p:pic>
      <p:pic>
        <p:nvPicPr>
          <p:cNvPr id="8" name="Picture 7">
            <a:extLst>
              <a:ext uri="{FF2B5EF4-FFF2-40B4-BE49-F238E27FC236}">
                <a16:creationId xmlns:a16="http://schemas.microsoft.com/office/drawing/2014/main" id="{68BD8E60-88B0-46EA-A56D-CAB353B9927B}"/>
              </a:ext>
            </a:extLst>
          </p:cNvPr>
          <p:cNvPicPr>
            <a:picLocks noChangeAspect="1"/>
          </p:cNvPicPr>
          <p:nvPr/>
        </p:nvPicPr>
        <p:blipFill>
          <a:blip r:embed="rId3"/>
          <a:stretch>
            <a:fillRect/>
          </a:stretch>
        </p:blipFill>
        <p:spPr>
          <a:xfrm>
            <a:off x="9588682" y="606248"/>
            <a:ext cx="2606608" cy="2541443"/>
          </a:xfrm>
          <a:prstGeom prst="rect">
            <a:avLst/>
          </a:prstGeom>
        </p:spPr>
      </p:pic>
      <p:pic>
        <p:nvPicPr>
          <p:cNvPr id="5" name="Picture 4">
            <a:extLst>
              <a:ext uri="{FF2B5EF4-FFF2-40B4-BE49-F238E27FC236}">
                <a16:creationId xmlns:a16="http://schemas.microsoft.com/office/drawing/2014/main" id="{CD227843-2972-4618-9577-CCB9E961106E}"/>
              </a:ext>
            </a:extLst>
          </p:cNvPr>
          <p:cNvPicPr>
            <a:picLocks noChangeAspect="1"/>
          </p:cNvPicPr>
          <p:nvPr/>
        </p:nvPicPr>
        <p:blipFill>
          <a:blip r:embed="rId4"/>
          <a:stretch>
            <a:fillRect/>
          </a:stretch>
        </p:blipFill>
        <p:spPr>
          <a:xfrm>
            <a:off x="6299002" y="3577144"/>
            <a:ext cx="5311806" cy="2987891"/>
          </a:xfrm>
          <a:prstGeom prst="rect">
            <a:avLst/>
          </a:prstGeom>
        </p:spPr>
      </p:pic>
    </p:spTree>
    <p:extLst>
      <p:ext uri="{BB962C8B-B14F-4D97-AF65-F5344CB8AC3E}">
        <p14:creationId xmlns:p14="http://schemas.microsoft.com/office/powerpoint/2010/main" val="3352333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75E2-8711-4FA6-9286-B6D930F8CE34}"/>
              </a:ext>
            </a:extLst>
          </p:cNvPr>
          <p:cNvSpPr>
            <a:spLocks noGrp="1"/>
          </p:cNvSpPr>
          <p:nvPr>
            <p:ph type="title"/>
          </p:nvPr>
        </p:nvSpPr>
        <p:spPr/>
        <p:txBody>
          <a:bodyPr/>
          <a:lstStyle/>
          <a:p>
            <a:r>
              <a:rPr lang="en-US" dirty="0"/>
              <a:t>Proposed system</a:t>
            </a:r>
          </a:p>
        </p:txBody>
      </p:sp>
      <p:sp>
        <p:nvSpPr>
          <p:cNvPr id="3" name="Content Placeholder 2">
            <a:extLst>
              <a:ext uri="{FF2B5EF4-FFF2-40B4-BE49-F238E27FC236}">
                <a16:creationId xmlns:a16="http://schemas.microsoft.com/office/drawing/2014/main" id="{5A034D1E-0E0C-41F3-9DBF-7BBFF26CC38B}"/>
              </a:ext>
            </a:extLst>
          </p:cNvPr>
          <p:cNvSpPr>
            <a:spLocks noGrp="1"/>
          </p:cNvSpPr>
          <p:nvPr>
            <p:ph idx="1"/>
          </p:nvPr>
        </p:nvSpPr>
        <p:spPr/>
        <p:txBody>
          <a:bodyPr/>
          <a:lstStyle/>
          <a:p>
            <a:r>
              <a:rPr lang="en-US" dirty="0"/>
              <a:t>Process:</a:t>
            </a:r>
          </a:p>
          <a:p>
            <a:pPr marL="0" indent="0">
              <a:buNone/>
            </a:pPr>
            <a:r>
              <a:rPr lang="en-US" dirty="0"/>
              <a:t>Whenever the driver goes past the yawn count mentioned in the system or closes his eyes for more than threshold time then the alarm goes on to signal the driver as well as the respective activity count is increased by one. On the closing of software the totals of each activity count will be stored in database against that user object.</a:t>
            </a:r>
          </a:p>
          <a:p>
            <a:r>
              <a:rPr lang="en-US" dirty="0"/>
              <a:t>Database:</a:t>
            </a:r>
          </a:p>
          <a:p>
            <a:pPr marL="0" indent="0">
              <a:buNone/>
            </a:pPr>
            <a:r>
              <a:rPr lang="en-US" dirty="0"/>
              <a:t>In this process, a database is maintained at the admin site or the owner of the drivers’ fleet , where all the data regarding the Drowsiness driving will be added for every single driver.</a:t>
            </a:r>
          </a:p>
        </p:txBody>
      </p:sp>
    </p:spTree>
    <p:extLst>
      <p:ext uri="{BB962C8B-B14F-4D97-AF65-F5344CB8AC3E}">
        <p14:creationId xmlns:p14="http://schemas.microsoft.com/office/powerpoint/2010/main" val="2782759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73574-B706-4238-A986-C462A12BD15A}"/>
              </a:ext>
            </a:extLst>
          </p:cNvPr>
          <p:cNvSpPr>
            <a:spLocks noGrp="1"/>
          </p:cNvSpPr>
          <p:nvPr>
            <p:ph type="title"/>
          </p:nvPr>
        </p:nvSpPr>
        <p:spPr/>
        <p:txBody>
          <a:bodyPr/>
          <a:lstStyle/>
          <a:p>
            <a:r>
              <a:rPr lang="en-US" dirty="0"/>
              <a:t>How we do it?</a:t>
            </a:r>
          </a:p>
        </p:txBody>
      </p:sp>
      <p:sp>
        <p:nvSpPr>
          <p:cNvPr id="3" name="Content Placeholder 2">
            <a:extLst>
              <a:ext uri="{FF2B5EF4-FFF2-40B4-BE49-F238E27FC236}">
                <a16:creationId xmlns:a16="http://schemas.microsoft.com/office/drawing/2014/main" id="{1D16E324-9012-47DB-9EE7-9FD3A2DC6007}"/>
              </a:ext>
            </a:extLst>
          </p:cNvPr>
          <p:cNvSpPr>
            <a:spLocks noGrp="1"/>
          </p:cNvSpPr>
          <p:nvPr>
            <p:ph idx="1"/>
          </p:nvPr>
        </p:nvSpPr>
        <p:spPr>
          <a:xfrm>
            <a:off x="581192" y="2180497"/>
            <a:ext cx="11029615" cy="1248504"/>
          </a:xfrm>
        </p:spPr>
        <p:txBody>
          <a:bodyPr/>
          <a:lstStyle/>
          <a:p>
            <a:r>
              <a:rPr lang="en-US" dirty="0"/>
              <a:t>The system checks that the driver is having trouble staying actions, it will take corrective action and record.</a:t>
            </a:r>
          </a:p>
          <a:p>
            <a:r>
              <a:rPr lang="en-US" dirty="0"/>
              <a:t>Here’s what detection system does:</a:t>
            </a:r>
          </a:p>
          <a:p>
            <a:endParaRPr lang="en-US" dirty="0"/>
          </a:p>
        </p:txBody>
      </p:sp>
      <p:pic>
        <p:nvPicPr>
          <p:cNvPr id="5" name="Picture 4">
            <a:extLst>
              <a:ext uri="{FF2B5EF4-FFF2-40B4-BE49-F238E27FC236}">
                <a16:creationId xmlns:a16="http://schemas.microsoft.com/office/drawing/2014/main" id="{9E2DD1CA-04FD-4F29-9B22-A5861B53EB73}"/>
              </a:ext>
            </a:extLst>
          </p:cNvPr>
          <p:cNvPicPr>
            <a:picLocks noChangeAspect="1"/>
          </p:cNvPicPr>
          <p:nvPr/>
        </p:nvPicPr>
        <p:blipFill>
          <a:blip r:embed="rId2"/>
          <a:stretch>
            <a:fillRect/>
          </a:stretch>
        </p:blipFill>
        <p:spPr>
          <a:xfrm>
            <a:off x="581192" y="3429000"/>
            <a:ext cx="11029614" cy="2215764"/>
          </a:xfrm>
          <a:prstGeom prst="rect">
            <a:avLst/>
          </a:prstGeom>
        </p:spPr>
      </p:pic>
    </p:spTree>
    <p:extLst>
      <p:ext uri="{BB962C8B-B14F-4D97-AF65-F5344CB8AC3E}">
        <p14:creationId xmlns:p14="http://schemas.microsoft.com/office/powerpoint/2010/main" val="133345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A40D2-4C93-45A8-A813-EEB79CEE08C8}"/>
              </a:ext>
            </a:extLst>
          </p:cNvPr>
          <p:cNvSpPr>
            <a:spLocks noGrp="1"/>
          </p:cNvSpPr>
          <p:nvPr>
            <p:ph type="title"/>
          </p:nvPr>
        </p:nvSpPr>
        <p:spPr/>
        <p:txBody>
          <a:bodyPr/>
          <a:lstStyle/>
          <a:p>
            <a:r>
              <a:rPr lang="en-US" dirty="0"/>
              <a:t>And..</a:t>
            </a:r>
          </a:p>
        </p:txBody>
      </p:sp>
      <p:sp>
        <p:nvSpPr>
          <p:cNvPr id="3" name="Content Placeholder 2">
            <a:extLst>
              <a:ext uri="{FF2B5EF4-FFF2-40B4-BE49-F238E27FC236}">
                <a16:creationId xmlns:a16="http://schemas.microsoft.com/office/drawing/2014/main" id="{9C2A6897-5C7B-42E6-93B8-B259E6393F77}"/>
              </a:ext>
            </a:extLst>
          </p:cNvPr>
          <p:cNvSpPr>
            <a:spLocks noGrp="1"/>
          </p:cNvSpPr>
          <p:nvPr>
            <p:ph idx="1"/>
          </p:nvPr>
        </p:nvSpPr>
        <p:spPr>
          <a:xfrm>
            <a:off x="581192" y="2180496"/>
            <a:ext cx="11029615" cy="1335061"/>
          </a:xfrm>
        </p:spPr>
        <p:txBody>
          <a:bodyPr/>
          <a:lstStyle/>
          <a:p>
            <a:r>
              <a:rPr lang="en-US" dirty="0"/>
              <a:t>For optimizing the performance of businesses and to remove possible drivers that are more probable to sleep the number of mishappening can be kept under a check. We use specialized infographics to present data in a more human readable and presentable form.</a:t>
            </a:r>
          </a:p>
        </p:txBody>
      </p:sp>
      <p:pic>
        <p:nvPicPr>
          <p:cNvPr id="5" name="Picture 4">
            <a:extLst>
              <a:ext uri="{FF2B5EF4-FFF2-40B4-BE49-F238E27FC236}">
                <a16:creationId xmlns:a16="http://schemas.microsoft.com/office/drawing/2014/main" id="{3338FFF3-7C70-43E3-9832-36261C1943F8}"/>
              </a:ext>
            </a:extLst>
          </p:cNvPr>
          <p:cNvPicPr>
            <a:picLocks noChangeAspect="1"/>
          </p:cNvPicPr>
          <p:nvPr/>
        </p:nvPicPr>
        <p:blipFill>
          <a:blip r:embed="rId2"/>
          <a:stretch>
            <a:fillRect/>
          </a:stretch>
        </p:blipFill>
        <p:spPr>
          <a:xfrm>
            <a:off x="581191" y="3515557"/>
            <a:ext cx="11029615" cy="1676493"/>
          </a:xfrm>
          <a:prstGeom prst="rect">
            <a:avLst/>
          </a:prstGeom>
        </p:spPr>
      </p:pic>
    </p:spTree>
    <p:extLst>
      <p:ext uri="{BB962C8B-B14F-4D97-AF65-F5344CB8AC3E}">
        <p14:creationId xmlns:p14="http://schemas.microsoft.com/office/powerpoint/2010/main" val="37404685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Facet</Template>
  <TotalTime>227</TotalTime>
  <Words>733</Words>
  <Application>Microsoft Office PowerPoint</Application>
  <PresentationFormat>Widescreen</PresentationFormat>
  <Paragraphs>43</Paragraphs>
  <Slides>13</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13</vt:i4>
      </vt:variant>
    </vt:vector>
  </HeadingPairs>
  <TitlesOfParts>
    <vt:vector size="21" baseType="lpstr">
      <vt:lpstr>Arial</vt:lpstr>
      <vt:lpstr>Bahnschrift Light SemiCondensed</vt:lpstr>
      <vt:lpstr>Calibri</vt:lpstr>
      <vt:lpstr>Calibri Light</vt:lpstr>
      <vt:lpstr>Gill Sans MT</vt:lpstr>
      <vt:lpstr>Wingdings 2</vt:lpstr>
      <vt:lpstr>Celestial</vt:lpstr>
      <vt:lpstr>Dividend</vt:lpstr>
      <vt:lpstr>TECHNORAX V5.0 T-HACK 2.0</vt:lpstr>
      <vt:lpstr>Drowsiness &amp; Sleepy Driving:  The Silent Killer on Indian roads </vt:lpstr>
      <vt:lpstr>Some recent data suggesting the need of technologies to mitigate such events.</vt:lpstr>
      <vt:lpstr>PRIMARY CAUSES OF ROAD ACCIDENTS</vt:lpstr>
      <vt:lpstr>REASONS OF DROWSY-DRIVING​ : </vt:lpstr>
      <vt:lpstr>OUR SOLUTION: MITIGATION OF DROWSY DRIVING USING OPEN-CV:</vt:lpstr>
      <vt:lpstr>Proposed system</vt:lpstr>
      <vt:lpstr>How we do it?</vt:lpstr>
      <vt:lpstr>And..</vt:lpstr>
      <vt:lpstr>Business model</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Skillenza hackday</dc:title>
  <dc:creator>Vineet Jha</dc:creator>
  <cp:lastModifiedBy>Vineet Jha</cp:lastModifiedBy>
  <cp:revision>41</cp:revision>
  <dcterms:created xsi:type="dcterms:W3CDTF">2019-10-02T10:48:42Z</dcterms:created>
  <dcterms:modified xsi:type="dcterms:W3CDTF">2019-10-09T23:24:36Z</dcterms:modified>
</cp:coreProperties>
</file>

<file path=docProps/thumbnail.jpeg>
</file>